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comments+xml" PartName="/ppt/comments/comment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commentAuthors+xml" PartName="/ppt/commentAuthors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</p:sldIdLst>
  <p:sldSz cy="5143500" cx="9144000"/>
  <p:notesSz cx="6858000" cy="9144000"/>
  <p:embeddedFontLst>
    <p:embeddedFont>
      <p:font typeface="Candara"/>
      <p:regular r:id="rId33"/>
      <p:bold r:id="rId34"/>
      <p:italic r:id="rId35"/>
      <p:boldItalic r:id="rId36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Author clrIdx="0" id="0" initials="" lastIdx="1" name="Diyi Yang"/>
</p:cmAuthorLst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commentAuthors" Target="commentAuthors.xml"/><Relationship Id="rId9" Type="http://schemas.openxmlformats.org/officeDocument/2006/relationships/slide" Target="slides/slide3.xml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29" Type="http://schemas.openxmlformats.org/officeDocument/2006/relationships/slide" Target="slides/slide23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11" Type="http://schemas.openxmlformats.org/officeDocument/2006/relationships/slide" Target="slides/slide5.xml"/><Relationship Id="rId33" Type="http://schemas.openxmlformats.org/officeDocument/2006/relationships/font" Target="fonts/Candara-regular.fntdata"/><Relationship Id="rId10" Type="http://schemas.openxmlformats.org/officeDocument/2006/relationships/slide" Target="slides/slide4.xml"/><Relationship Id="rId32" Type="http://schemas.openxmlformats.org/officeDocument/2006/relationships/slide" Target="slides/slide26.xml"/><Relationship Id="rId13" Type="http://schemas.openxmlformats.org/officeDocument/2006/relationships/slide" Target="slides/slide7.xml"/><Relationship Id="rId35" Type="http://schemas.openxmlformats.org/officeDocument/2006/relationships/font" Target="fonts/Candara-italic.fntdata"/><Relationship Id="rId12" Type="http://schemas.openxmlformats.org/officeDocument/2006/relationships/slide" Target="slides/slide6.xml"/><Relationship Id="rId34" Type="http://schemas.openxmlformats.org/officeDocument/2006/relationships/font" Target="fonts/Candara-bold.fntdata"/><Relationship Id="rId15" Type="http://schemas.openxmlformats.org/officeDocument/2006/relationships/slide" Target="slides/slide9.xml"/><Relationship Id="rId14" Type="http://schemas.openxmlformats.org/officeDocument/2006/relationships/slide" Target="slides/slide8.xml"/><Relationship Id="rId36" Type="http://schemas.openxmlformats.org/officeDocument/2006/relationships/font" Target="fonts/Candara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comments/comment1.xml><?xml version="1.0" encoding="utf-8"?>
<p:cmLs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m authorId="0" idx="1" dt="2023-11-17T18:00:34.905">
    <p:pos x="96" y="881"/>
    <p:text>replot this to make sure the labels for x-axis are readable/understandable for first-time readers/audiences</p:text>
  </p:cm>
</p:cmLst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29bee114df8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29bee114df8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g24c5621ce9b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" name="Google Shape;134;g24c5621ce9b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24c5621ce9b_0_1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5" name="Google Shape;145;g24c5621ce9b_0_1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24c5621ce9b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3" name="Google Shape;153;g24c5621ce9b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24c5621ce9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24c5621ce9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24c5621ce9b_0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24c5621ce9b_0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24c5621ce9b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24c5621ce9b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4c5621ce9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4c5621ce9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24c5621ce9b_0_1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24c5621ce9b_0_1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g24c5621ce9b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5" name="Google Shape;195;g24c5621ce9b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g29b6b929331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8" name="Google Shape;208;g29b6b92933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24c5621ce9b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24c5621ce9b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29b6b929331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0" name="Google Shape;220;g29b6b929331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29bee114df8_0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0" name="Google Shape;230;g29bee114df8_0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9b6b929331_0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29b6b929331_0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g29b6b929331_0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5" name="Google Shape;245;g29b6b929331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29b6b929331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29b6b929331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29bee114df8_0_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29bee114df8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8" name="Shape 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9" name="Google Shape;269;g29bee114df8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0" name="Google Shape;270;g29bee114d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931eeadcfc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g2931eeadcfc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g24c5621ce9b_0_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" name="Google Shape;80;g24c5621ce9b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24c5621ce9b_0_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24c5621ce9b_0_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g2931eeadcfc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" name="Google Shape;99;g2931eeadcfc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24c5621ce9b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24c5621ce9b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4c5621ce9b_0_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4c5621ce9b_0_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g24c5621ce9b_0_1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4" name="Google Shape;124;g24c5621ce9b_0_1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.png"/><Relationship Id="rId4" Type="http://schemas.openxmlformats.org/officeDocument/2006/relationships/image" Target="../media/image12.png"/><Relationship Id="rId5" Type="http://schemas.openxmlformats.org/officeDocument/2006/relationships/image" Target="../media/image5.png"/><Relationship Id="rId6" Type="http://schemas.openxmlformats.org/officeDocument/2006/relationships/image" Target="../media/image9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5.png"/><Relationship Id="rId4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13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comments" Target="../comments/comment1.xml"/><Relationship Id="rId4" Type="http://schemas.openxmlformats.org/officeDocument/2006/relationships/image" Target="../media/image8.png"/><Relationship Id="rId5" Type="http://schemas.openxmlformats.org/officeDocument/2006/relationships/image" Target="../media/image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5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ewave-atlas.org/" TargetMode="External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17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5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.png"/><Relationship Id="rId4" Type="http://schemas.openxmlformats.org/officeDocument/2006/relationships/image" Target="../media/image20.png"/><Relationship Id="rId5" Type="http://schemas.openxmlformats.org/officeDocument/2006/relationships/image" Target="../media/image16.png"/><Relationship Id="rId6" Type="http://schemas.openxmlformats.org/officeDocument/2006/relationships/image" Target="../media/image1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5.png"/><Relationship Id="rId4" Type="http://schemas.openxmlformats.org/officeDocument/2006/relationships/image" Target="../media/image22.png"/><Relationship Id="rId5" Type="http://schemas.openxmlformats.org/officeDocument/2006/relationships/image" Target="../media/image2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5.png"/><Relationship Id="rId4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5.png"/><Relationship Id="rId4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1.png"/><Relationship Id="rId4" Type="http://schemas.openxmlformats.org/officeDocument/2006/relationships/image" Target="../media/image5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5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aclanthology.org/C16-1207.pdf" TargetMode="External"/><Relationship Id="rId4" Type="http://schemas.openxmlformats.org/officeDocument/2006/relationships/hyperlink" Target="https://aclanthology.org/P18-1131.pdf" TargetMode="External"/><Relationship Id="rId11" Type="http://schemas.openxmlformats.org/officeDocument/2006/relationships/image" Target="../media/image14.png"/><Relationship Id="rId10" Type="http://schemas.openxmlformats.org/officeDocument/2006/relationships/image" Target="../media/image6.png"/><Relationship Id="rId9" Type="http://schemas.openxmlformats.org/officeDocument/2006/relationships/image" Target="../media/image11.png"/><Relationship Id="rId5" Type="http://schemas.openxmlformats.org/officeDocument/2006/relationships/hyperlink" Target="https://aclanthology.org/N16-1130.pdf" TargetMode="External"/><Relationship Id="rId6" Type="http://schemas.openxmlformats.org/officeDocument/2006/relationships/hyperlink" Target="https://aclanthology.org/P17-2009.pdf" TargetMode="External"/><Relationship Id="rId7" Type="http://schemas.openxmlformats.org/officeDocument/2006/relationships/hyperlink" Target="https://browse.arxiv.org/pdf/2305.16651.pdf" TargetMode="External"/><Relationship Id="rId8" Type="http://schemas.openxmlformats.org/officeDocument/2006/relationships/image" Target="../media/image5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.png"/><Relationship Id="rId4" Type="http://schemas.openxmlformats.org/officeDocument/2006/relationships/image" Target="../media/image5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Relationship Id="rId4" Type="http://schemas.openxmlformats.org/officeDocument/2006/relationships/hyperlink" Target="https://arxiv.org/abs/2212.08011" TargetMode="External"/><Relationship Id="rId5" Type="http://schemas.openxmlformats.org/officeDocument/2006/relationships/image" Target="../media/image1.png"/><Relationship Id="rId6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>
            <p:ph type="ctrTitle"/>
          </p:nvPr>
        </p:nvSpPr>
        <p:spPr>
          <a:xfrm>
            <a:off x="311708" y="11255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600">
                <a:latin typeface="Candara"/>
                <a:ea typeface="Candara"/>
                <a:cs typeface="Candara"/>
                <a:sym typeface="Candara"/>
              </a:rPr>
              <a:t>Dynamic Aggregation and Auto-Discovery of Linguistic Features</a:t>
            </a:r>
            <a:endParaRPr b="1"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56" name="Google Shape;56;p13"/>
          <p:cNvSpPr txBox="1"/>
          <p:nvPr>
            <p:ph idx="1" type="subTitle"/>
          </p:nvPr>
        </p:nvSpPr>
        <p:spPr>
          <a:xfrm>
            <a:off x="311700" y="42057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Yanchen Liu</a:t>
            </a:r>
            <a:endParaRPr sz="2200">
              <a:solidFill>
                <a:srgbClr val="434343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22"/>
          <p:cNvSpPr txBox="1"/>
          <p:nvPr/>
        </p:nvSpPr>
        <p:spPr>
          <a:xfrm>
            <a:off x="311700" y="898975"/>
            <a:ext cx="6182700" cy="492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   </a:t>
            </a: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    </a:t>
            </a: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Train a feature adapter for each non-standard linguistic feature.</a:t>
            </a:r>
            <a:endParaRPr b="1" sz="16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37" name="Google Shape;137;p2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Step 2: Feature Adapter Training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38" name="Google Shape;138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5450" y="980449"/>
            <a:ext cx="334725" cy="329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34000" y="1644825"/>
            <a:ext cx="2586686" cy="2947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22"/>
          <p:cNvPicPr preferRelativeResize="0"/>
          <p:nvPr/>
        </p:nvPicPr>
        <p:blipFill rotWithShape="1">
          <a:blip r:embed="rId5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2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43150" y="2016775"/>
            <a:ext cx="1393300" cy="20739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2" name="Google Shape;142;p22"/>
          <p:cNvCxnSpPr/>
          <p:nvPr/>
        </p:nvCxnSpPr>
        <p:spPr>
          <a:xfrm flipH="1">
            <a:off x="3799575" y="2661975"/>
            <a:ext cx="1619700" cy="8934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rgbClr val="3C6B97"/>
            </a:solidFill>
            <a:prstDash val="solid"/>
            <a:round/>
            <a:headEnd len="med" w="med" type="none"/>
            <a:tailEnd len="med" w="med" type="stealth"/>
          </a:ln>
        </p:spPr>
      </p:cxn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23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2700" y="780275"/>
            <a:ext cx="5934177" cy="432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49" name="Google Shape;149;p23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S</a:t>
            </a:r>
            <a:r>
              <a:rPr lang="en">
                <a:latin typeface="Candara"/>
                <a:ea typeface="Candara"/>
                <a:cs typeface="Candara"/>
                <a:sym typeface="Candara"/>
              </a:rPr>
              <a:t>tep 3: Dynamic Aggregation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50" name="Google Shape;150;p23"/>
          <p:cNvSpPr txBox="1"/>
          <p:nvPr/>
        </p:nvSpPr>
        <p:spPr>
          <a:xfrm>
            <a:off x="311700" y="898975"/>
            <a:ext cx="4970400" cy="492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🔖 Aggregate &amp; activate feature adapters dynamically.</a:t>
            </a:r>
            <a:endParaRPr b="1" sz="16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24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Experiments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1/ DADA Can Improve Multi-Dialectal Robustness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1" name="Google Shape;161;p25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Adapt </a:t>
            </a:r>
            <a:r>
              <a:rPr b="1" lang="en" sz="1600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SAE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model to multiple dialect variants simultaneously: </a:t>
            </a:r>
            <a:r>
              <a:rPr b="1" lang="en" sz="1600">
                <a:solidFill>
                  <a:srgbClr val="F1C232"/>
                </a:solidFill>
                <a:latin typeface="Candara"/>
                <a:ea typeface="Candara"/>
                <a:cs typeface="Candara"/>
                <a:sym typeface="Candara"/>
              </a:rPr>
              <a:t>AppE</a:t>
            </a: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</a:t>
            </a: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1" lang="en" sz="1600">
                <a:solidFill>
                  <a:srgbClr val="674EA7"/>
                </a:solidFill>
                <a:latin typeface="Candara"/>
                <a:ea typeface="Candara"/>
                <a:cs typeface="Candara"/>
                <a:sym typeface="Candara"/>
              </a:rPr>
              <a:t>ChcE</a:t>
            </a: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</a:t>
            </a: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1" lang="en" sz="1600">
                <a:solidFill>
                  <a:srgbClr val="E69138"/>
                </a:solidFill>
                <a:latin typeface="Candara"/>
                <a:ea typeface="Candara"/>
                <a:cs typeface="Candara"/>
                <a:sym typeface="Candara"/>
              </a:rPr>
              <a:t>CollSgE</a:t>
            </a: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</a:t>
            </a: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1" lang="en" sz="1600">
                <a:solidFill>
                  <a:srgbClr val="38761D"/>
                </a:solidFill>
                <a:latin typeface="Candara"/>
                <a:ea typeface="Candara"/>
                <a:cs typeface="Candara"/>
                <a:sym typeface="Candara"/>
              </a:rPr>
              <a:t>IndE</a:t>
            </a: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</a:t>
            </a:r>
            <a:r>
              <a:rPr b="1" lang="en" sz="1600">
                <a:solidFill>
                  <a:srgbClr val="38761D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1" lang="en" sz="1600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AAVE</a:t>
            </a:r>
            <a:endParaRPr b="1" sz="1600">
              <a:solidFill>
                <a:srgbClr val="98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62" name="Google Shape;162;p25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3" name="Google Shape;163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12650"/>
            <a:ext cx="91440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2/ DADA Can Be Task-Agnostic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69" name="Google Shape;169;p26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Adapt instruction-tuned </a:t>
            </a:r>
            <a:r>
              <a:rPr b="1" lang="en" sz="1600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SAE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model to the dialect variants for multiple tasks</a:t>
            </a:r>
            <a:endParaRPr b="1" sz="1600">
              <a:solidFill>
                <a:srgbClr val="98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70" name="Google Shape;170;p26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Google Shape;171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558400"/>
            <a:ext cx="9144000" cy="3390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3/ DADA </a:t>
            </a:r>
            <a:r>
              <a:rPr lang="en">
                <a:latin typeface="Candara"/>
                <a:ea typeface="Candara"/>
                <a:cs typeface="Candara"/>
                <a:sym typeface="Candara"/>
              </a:rPr>
              <a:t>Has</a:t>
            </a:r>
            <a:r>
              <a:rPr lang="en">
                <a:latin typeface="Candara"/>
                <a:ea typeface="Candara"/>
                <a:cs typeface="Candara"/>
                <a:sym typeface="Candara"/>
              </a:rPr>
              <a:t> Great I</a:t>
            </a:r>
            <a:r>
              <a:rPr lang="en">
                <a:latin typeface="Candara"/>
                <a:ea typeface="Candara"/>
                <a:cs typeface="Candara"/>
                <a:sym typeface="Candara"/>
              </a:rPr>
              <a:t>nterpretability!</a:t>
            </a:r>
            <a:endParaRPr/>
          </a:p>
        </p:txBody>
      </p:sp>
      <p:pic>
        <p:nvPicPr>
          <p:cNvPr id="177" name="Google Shape;177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398725"/>
            <a:ext cx="8839200" cy="288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78" name="Google Shape;178;p27"/>
          <p:cNvSpPr txBox="1"/>
          <p:nvPr/>
        </p:nvSpPr>
        <p:spPr>
          <a:xfrm>
            <a:off x="152400" y="4871650"/>
            <a:ext cx="67746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900">
                <a:solidFill>
                  <a:srgbClr val="666666"/>
                </a:solidFill>
                <a:latin typeface="Candara"/>
                <a:ea typeface="Candara"/>
                <a:cs typeface="Candara"/>
                <a:sym typeface="Candara"/>
              </a:rPr>
              <a:t>We use abbreviations for certain terms, such as "nc" for "negative concord."</a:t>
            </a:r>
            <a:endParaRPr i="1" sz="900">
              <a:solidFill>
                <a:srgbClr val="666666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79" name="Google Shape;179;p27"/>
          <p:cNvSpPr txBox="1"/>
          <p:nvPr/>
        </p:nvSpPr>
        <p:spPr>
          <a:xfrm>
            <a:off x="304800" y="859325"/>
            <a:ext cx="4857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ndara"/>
                <a:ea typeface="Candara"/>
                <a:cs typeface="Candara"/>
                <a:sym typeface="Candara"/>
              </a:rPr>
              <a:t>Correlation Coefficients for </a:t>
            </a:r>
            <a:r>
              <a:rPr b="1" lang="en" sz="1600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AAVE</a:t>
            </a:r>
            <a:r>
              <a:rPr lang="en" sz="1600">
                <a:latin typeface="Candara"/>
                <a:ea typeface="Candara"/>
                <a:cs typeface="Candara"/>
                <a:sym typeface="Candara"/>
              </a:rPr>
              <a:t> Adaptation</a:t>
            </a:r>
            <a:endParaRPr sz="1600"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80" name="Google Shape;180;p27"/>
          <p:cNvPicPr preferRelativeResize="0"/>
          <p:nvPr/>
        </p:nvPicPr>
        <p:blipFill rotWithShape="1">
          <a:blip r:embed="rId5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2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Conclusion and Future Work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29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Dynamic Aggregation of Linguistic Features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b="1" lang="en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 Fine-grained</a:t>
            </a:r>
            <a:r>
              <a:rPr lang="en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and </a:t>
            </a:r>
            <a:r>
              <a:rPr b="1" lang="en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M</a:t>
            </a:r>
            <a:r>
              <a:rPr b="1" lang="en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odular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Method for Dialect Adaptation</a:t>
            </a:r>
            <a:endParaRPr>
              <a:solidFill>
                <a:srgbClr val="434343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300">
              <a:solidFill>
                <a:srgbClr val="434343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Improve</a:t>
            </a:r>
            <a:r>
              <a:rPr b="1" lang="en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 Multi-Dialect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and </a:t>
            </a:r>
            <a:r>
              <a:rPr b="1" lang="en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Multi-Task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Robustness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ndara"/>
              <a:buChar char="❏"/>
            </a:pPr>
            <a:r>
              <a:rPr lang="en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No need for highly accurate dialect identification systems</a:t>
            </a:r>
            <a:endParaRPr>
              <a:solidFill>
                <a:srgbClr val="434343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ndara"/>
              <a:buChar char="❏"/>
            </a:pPr>
            <a:r>
              <a:rPr lang="en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Taking personal and social context into account</a:t>
            </a:r>
            <a:endParaRPr>
              <a:solidFill>
                <a:srgbClr val="434343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2" marL="1371600" rtl="0" algn="l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Candara"/>
              <a:buChar char="❏"/>
            </a:pPr>
            <a:r>
              <a:rPr lang="en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Applicable to task-agnostic instruction-tuned LLMs</a:t>
            </a:r>
            <a:endParaRPr>
              <a:solidFill>
                <a:srgbClr val="434343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b="1" lang="en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Interpretability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, reusability and extensibility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2" name="Google Shape;192;p29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But!!!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98" name="Google Shape;198;p30"/>
          <p:cNvSpPr txBox="1"/>
          <p:nvPr>
            <p:ph idx="1" type="body"/>
          </p:nvPr>
        </p:nvSpPr>
        <p:spPr>
          <a:xfrm>
            <a:off x="311700" y="923875"/>
            <a:ext cx="8520600" cy="978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Non-Standard 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Linguistic Features </a:t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30200" lvl="0" marL="457200" rtl="0" algn="l">
              <a:spcBef>
                <a:spcPts val="1200"/>
              </a:spcBef>
              <a:spcAft>
                <a:spcPts val="0"/>
              </a:spcAft>
              <a:buSzPts val="1600"/>
              <a:buFont typeface="Candara"/>
              <a:buChar char="❏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re curated by linguists </a:t>
            </a:r>
            <a:r>
              <a:rPr lang="en" sz="1600" u="sng">
                <a:solidFill>
                  <a:srgbClr val="1155CC"/>
                </a:solid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(eWAVE)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and</a:t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302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ndara"/>
              <a:buChar char="❏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play a crucial role in a wide range of applications.</a:t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99" name="Google Shape;19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12614" y="3783880"/>
            <a:ext cx="1032769" cy="103834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0" name="Google Shape;200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298621" y="3783875"/>
            <a:ext cx="1032769" cy="1033912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201" name="Google Shape;201;p30"/>
          <p:cNvPicPr preferRelativeResize="0"/>
          <p:nvPr/>
        </p:nvPicPr>
        <p:blipFill rotWithShape="1">
          <a:blip r:embed="rId6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2" name="Google Shape;20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5366" y="3784188"/>
            <a:ext cx="1033272" cy="1033272"/>
          </a:xfrm>
          <a:prstGeom prst="rect">
            <a:avLst/>
          </a:prstGeom>
          <a:noFill/>
          <a:ln>
            <a:noFill/>
          </a:ln>
        </p:spPr>
      </p:pic>
      <p:sp>
        <p:nvSpPr>
          <p:cNvPr id="203" name="Google Shape;203;p30"/>
          <p:cNvSpPr txBox="1"/>
          <p:nvPr/>
        </p:nvSpPr>
        <p:spPr>
          <a:xfrm>
            <a:off x="3769175" y="4546200"/>
            <a:ext cx="15870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lt1"/>
                </a:solidFill>
              </a:rPr>
              <a:t>Mary Williamson</a:t>
            </a:r>
            <a:endParaRPr sz="900">
              <a:solidFill>
                <a:schemeClr val="lt1"/>
              </a:solidFill>
            </a:endParaRPr>
          </a:p>
        </p:txBody>
      </p:sp>
      <p:sp>
        <p:nvSpPr>
          <p:cNvPr id="204" name="Google Shape;204;p30"/>
          <p:cNvSpPr txBox="1"/>
          <p:nvPr/>
        </p:nvSpPr>
        <p:spPr>
          <a:xfrm>
            <a:off x="1434900" y="2648200"/>
            <a:ext cx="6274200" cy="2236500"/>
          </a:xfrm>
          <a:prstGeom prst="rect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b="1" lang="en" sz="1800">
                <a:solidFill>
                  <a:srgbClr val="A61C00"/>
                </a:solidFill>
                <a:latin typeface="Candara"/>
                <a:ea typeface="Candara"/>
                <a:cs typeface="Candara"/>
                <a:sym typeface="Candara"/>
              </a:rPr>
              <a:t>Empower Linguistic Research with LLMs</a:t>
            </a:r>
            <a:endParaRPr b="1" sz="1800">
              <a:solidFill>
                <a:srgbClr val="A61C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Large Language Models </a:t>
            </a:r>
            <a:r>
              <a:rPr b="1" lang="en" sz="1800">
                <a:latin typeface="Candara"/>
                <a:ea typeface="Candara"/>
                <a:cs typeface="Candara"/>
                <a:sym typeface="Candara"/>
              </a:rPr>
              <a:t>Can Discover Linguistic Features</a:t>
            </a:r>
            <a:endParaRPr sz="180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99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i="1" sz="1200">
              <a:solidFill>
                <a:srgbClr val="999999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lnSpc>
                <a:spcPct val="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999999"/>
                </a:solidFill>
                <a:latin typeface="Candara"/>
                <a:ea typeface="Candara"/>
                <a:cs typeface="Candara"/>
                <a:sym typeface="Candara"/>
              </a:rPr>
              <a:t>(ongoing)</a:t>
            </a:r>
            <a:endParaRPr i="1" sz="1200">
              <a:solidFill>
                <a:srgbClr val="999999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05" name="Google Shape;205;p30"/>
          <p:cNvSpPr txBox="1"/>
          <p:nvPr/>
        </p:nvSpPr>
        <p:spPr>
          <a:xfrm>
            <a:off x="311750" y="2080050"/>
            <a:ext cx="86178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However, the manual curation of linguistic rules can be </a:t>
            </a:r>
            <a:r>
              <a:rPr b="1" lang="en" sz="1600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expensive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and </a:t>
            </a:r>
            <a:r>
              <a:rPr b="1" lang="en" sz="1600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expertise-intensive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 sz="15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3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Introduction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12" name="Google Shape;212;p31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Leverage LLMs to help: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ndara"/>
              <a:buAutoNum type="alphaLcPeriod"/>
            </a:pPr>
            <a:r>
              <a:rPr b="1" lang="en" sz="1600">
                <a:solidFill>
                  <a:srgbClr val="A61C00"/>
                </a:solidFill>
                <a:latin typeface="Candara"/>
                <a:ea typeface="Candara"/>
                <a:cs typeface="Candara"/>
                <a:sym typeface="Candara"/>
              </a:rPr>
              <a:t>Verify and I</a:t>
            </a:r>
            <a:r>
              <a:rPr b="1" lang="en" sz="1600">
                <a:solidFill>
                  <a:srgbClr val="A61C00"/>
                </a:solidFill>
                <a:latin typeface="Candara"/>
                <a:ea typeface="Candara"/>
                <a:cs typeface="Candara"/>
                <a:sym typeface="Candara"/>
              </a:rPr>
              <a:t>dentify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non-standard linguistic features</a:t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given a corpus, identify the non-standard linguistic features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urrent scope: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235 non-standard (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morphosyntactic) English 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linguistic features from eWAVE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ore in the 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future: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lexical, stylistic, etc.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more languages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30200" lvl="1" marL="9144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ndara"/>
              <a:buAutoNum type="alphaLcPeriod"/>
            </a:pPr>
            <a:r>
              <a:rPr b="1" lang="en" sz="1600">
                <a:solidFill>
                  <a:srgbClr val="A61C00"/>
                </a:solidFill>
                <a:latin typeface="Candara"/>
                <a:ea typeface="Candara"/>
                <a:cs typeface="Candara"/>
                <a:sym typeface="Candara"/>
              </a:rPr>
              <a:t>D</a:t>
            </a:r>
            <a:r>
              <a:rPr b="1" lang="en" sz="1600">
                <a:solidFill>
                  <a:srgbClr val="A61C00"/>
                </a:solidFill>
                <a:latin typeface="Candara"/>
                <a:ea typeface="Candara"/>
                <a:cs typeface="Candara"/>
                <a:sym typeface="Candara"/>
              </a:rPr>
              <a:t>iscover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new linguistic features/usages</a:t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2" marL="13716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or new usages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17500" lvl="3" marL="18288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i="1"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e.g. I am shopping (at) Walmart</a:t>
            </a:r>
            <a:endParaRPr i="1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31"/>
          <p:cNvSpPr txBox="1"/>
          <p:nvPr/>
        </p:nvSpPr>
        <p:spPr>
          <a:xfrm>
            <a:off x="5140650" y="2668875"/>
            <a:ext cx="3618900" cy="554100"/>
          </a:xfrm>
          <a:prstGeom prst="rect">
            <a:avLst/>
          </a:prstGeom>
          <a:solidFill>
            <a:srgbClr val="FFF2CC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latin typeface="Candara"/>
                <a:ea typeface="Candara"/>
                <a:cs typeface="Candara"/>
                <a:sym typeface="Candara"/>
              </a:rPr>
              <a:t>🌟</a:t>
            </a:r>
            <a:r>
              <a:rPr b="1" lang="en" sz="2000">
                <a:latin typeface="Candara"/>
                <a:ea typeface="Candara"/>
                <a:cs typeface="Candara"/>
                <a:sym typeface="Candara"/>
              </a:rPr>
              <a:t> Linguistic Feature Discovery</a:t>
            </a:r>
            <a:endParaRPr b="1" sz="20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4" name="Google Shape;214;p31"/>
          <p:cNvSpPr txBox="1"/>
          <p:nvPr/>
        </p:nvSpPr>
        <p:spPr>
          <a:xfrm>
            <a:off x="1323475" y="4055050"/>
            <a:ext cx="28107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" sz="2000">
                <a:solidFill>
                  <a:srgbClr val="333333"/>
                </a:solidFill>
                <a:latin typeface="Candara"/>
                <a:ea typeface="Candara"/>
                <a:cs typeface="Candara"/>
                <a:sym typeface="Candara"/>
              </a:rPr>
              <a:t>He wonʼt do no harm.</a:t>
            </a:r>
            <a:endParaRPr b="1" sz="20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15" name="Google Shape;215;p31"/>
          <p:cNvSpPr/>
          <p:nvPr/>
        </p:nvSpPr>
        <p:spPr>
          <a:xfrm>
            <a:off x="2209825" y="4131400"/>
            <a:ext cx="1038000" cy="339900"/>
          </a:xfrm>
          <a:prstGeom prst="rect">
            <a:avLst/>
          </a:prstGeom>
          <a:noFill/>
          <a:ln cap="flat" cmpd="sng" w="19050">
            <a:solidFill>
              <a:srgbClr val="9B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31"/>
          <p:cNvSpPr txBox="1"/>
          <p:nvPr/>
        </p:nvSpPr>
        <p:spPr>
          <a:xfrm>
            <a:off x="5140650" y="4055050"/>
            <a:ext cx="2810700" cy="492600"/>
          </a:xfrm>
          <a:prstGeom prst="rect">
            <a:avLst/>
          </a:prstGeom>
          <a:solidFill>
            <a:srgbClr val="EFEFEF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b="1" i="1" lang="en" sz="2000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Negative Concord</a:t>
            </a:r>
            <a:endParaRPr b="1" sz="2000">
              <a:solidFill>
                <a:srgbClr val="98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cxnSp>
        <p:nvCxnSpPr>
          <p:cNvPr id="217" name="Google Shape;217;p31"/>
          <p:cNvCxnSpPr/>
          <p:nvPr/>
        </p:nvCxnSpPr>
        <p:spPr>
          <a:xfrm>
            <a:off x="4418750" y="4293800"/>
            <a:ext cx="484500" cy="0"/>
          </a:xfrm>
          <a:prstGeom prst="straightConnector1">
            <a:avLst/>
          </a:prstGeom>
          <a:noFill/>
          <a:ln cap="flat" cmpd="sng" w="19050">
            <a:solidFill>
              <a:srgbClr val="064B9A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p14"/>
          <p:cNvSpPr txBox="1"/>
          <p:nvPr>
            <p:ph type="ctrTitle"/>
          </p:nvPr>
        </p:nvSpPr>
        <p:spPr>
          <a:xfrm>
            <a:off x="311708" y="515975"/>
            <a:ext cx="8520600" cy="2052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3600">
                <a:latin typeface="Candara"/>
                <a:ea typeface="Candara"/>
                <a:cs typeface="Candara"/>
                <a:sym typeface="Candara"/>
              </a:rPr>
              <a:t>DADA: Dialect Adaptation via Dynamic Aggregation of Linguistic Rules</a:t>
            </a:r>
            <a:endParaRPr b="1" sz="36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62" name="Google Shape;62;p14"/>
          <p:cNvSpPr txBox="1"/>
          <p:nvPr>
            <p:ph idx="1" type="subTitle"/>
          </p:nvPr>
        </p:nvSpPr>
        <p:spPr>
          <a:xfrm>
            <a:off x="311700" y="23769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Yanchen Liu, </a:t>
            </a:r>
            <a:r>
              <a:rPr lang="en" sz="2200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William Held, Diyi Yang</a:t>
            </a:r>
            <a:endParaRPr sz="2200">
              <a:solidFill>
                <a:srgbClr val="434343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63" name="Google Shape;63;p14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90959" y="3587475"/>
            <a:ext cx="1227552" cy="1234176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5" name="Google Shape;65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5488" y="3587469"/>
            <a:ext cx="1227550" cy="1228905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pic>
        <p:nvPicPr>
          <p:cNvPr id="66" name="Google Shape;66;p1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958224" y="3587475"/>
            <a:ext cx="1227551" cy="1226951"/>
          </a:xfrm>
          <a:prstGeom prst="rect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  <p:sp>
        <p:nvSpPr>
          <p:cNvPr id="67" name="Google Shape;67;p14"/>
          <p:cNvSpPr txBox="1"/>
          <p:nvPr>
            <p:ph idx="1" type="subTitle"/>
          </p:nvPr>
        </p:nvSpPr>
        <p:spPr>
          <a:xfrm>
            <a:off x="311700" y="302347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solidFill>
                  <a:srgbClr val="666666"/>
                </a:solidFill>
                <a:latin typeface="Candara"/>
                <a:ea typeface="Candara"/>
                <a:cs typeface="Candara"/>
                <a:sym typeface="Candara"/>
              </a:rPr>
              <a:t>will appear on EMNLP 2023</a:t>
            </a:r>
            <a:endParaRPr i="1" sz="1600">
              <a:solidFill>
                <a:srgbClr val="666666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p32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1</a:t>
            </a:r>
            <a:r>
              <a:rPr lang="en">
                <a:latin typeface="Candara"/>
                <a:ea typeface="Candara"/>
                <a:cs typeface="Candara"/>
                <a:sym typeface="Candara"/>
              </a:rPr>
              <a:t>/ Multiple Choice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23" name="Google Shape;223;p32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32"/>
          <p:cNvSpPr txBox="1"/>
          <p:nvPr>
            <p:ph idx="1" type="body"/>
          </p:nvPr>
        </p:nvSpPr>
        <p:spPr>
          <a:xfrm>
            <a:off x="311700" y="923875"/>
            <a:ext cx="8520600" cy="72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Setup1: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ask LLM to identify one </a:t>
            </a: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single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linguistic feature at a time</a:t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dara"/>
              <a:buChar char="❏"/>
            </a:pPr>
            <a:r>
              <a:rPr lang="en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provide LLM a (synthetic) paragraph with a</a:t>
            </a:r>
            <a:r>
              <a:rPr b="1" lang="en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single</a:t>
            </a:r>
            <a:r>
              <a:rPr lang="en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linguistic feature, along with 5 choices</a:t>
            </a:r>
            <a:endParaRPr b="1" sz="14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25" name="Google Shape;225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6075" y="1933250"/>
            <a:ext cx="4018700" cy="2376887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26" name="Google Shape;226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648200" y="1934075"/>
            <a:ext cx="4260300" cy="3108834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sp>
        <p:nvSpPr>
          <p:cNvPr id="227" name="Google Shape;227;p32"/>
          <p:cNvSpPr txBox="1"/>
          <p:nvPr/>
        </p:nvSpPr>
        <p:spPr>
          <a:xfrm>
            <a:off x="2272525" y="2875388"/>
            <a:ext cx="4764300" cy="492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🌟 </a:t>
            </a: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Different Difficulties For Different Feature Areas</a:t>
            </a:r>
            <a:endParaRPr b="1" sz="16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2" name="Google Shape;232;p33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33" name="Google Shape;233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388" y="1266800"/>
            <a:ext cx="8963226" cy="3107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4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1/ Multiple Choice - Multiple Features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39" name="Google Shape;239;p34"/>
          <p:cNvSpPr txBox="1"/>
          <p:nvPr>
            <p:ph idx="1" type="body"/>
          </p:nvPr>
        </p:nvSpPr>
        <p:spPr>
          <a:xfrm>
            <a:off x="311700" y="923875"/>
            <a:ext cx="85206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Setup2: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ask LLM to identify </a:t>
            </a: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multiple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linguistic features</a:t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ndara"/>
              <a:buChar char="❏"/>
            </a:pPr>
            <a:r>
              <a:rPr lang="en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provide LLM a (synthetic) paragraph with </a:t>
            </a:r>
            <a:r>
              <a:rPr b="1" lang="en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multiple</a:t>
            </a:r>
            <a:r>
              <a:rPr lang="en" sz="1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(2-35) linguistic features</a:t>
            </a: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40" name="Google Shape;240;p34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75925" y="1885075"/>
            <a:ext cx="5592151" cy="295335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4"/>
          <p:cNvSpPr txBox="1"/>
          <p:nvPr/>
        </p:nvSpPr>
        <p:spPr>
          <a:xfrm>
            <a:off x="4768850" y="3657375"/>
            <a:ext cx="4160700" cy="492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🌟 Problem Difficulty Consistently Increases!</a:t>
            </a:r>
            <a:endParaRPr b="1" sz="16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2/ </a:t>
            </a:r>
            <a:r>
              <a:rPr lang="en">
                <a:latin typeface="Candara"/>
                <a:ea typeface="Candara"/>
                <a:cs typeface="Candara"/>
                <a:sym typeface="Candara"/>
              </a:rPr>
              <a:t>Generation From Scratch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48" name="Google Shape;24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697950"/>
            <a:ext cx="8839200" cy="2484792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  <p:pic>
        <p:nvPicPr>
          <p:cNvPr id="249" name="Google Shape;249;p35"/>
          <p:cNvPicPr preferRelativeResize="0"/>
          <p:nvPr/>
        </p:nvPicPr>
        <p:blipFill rotWithShape="1">
          <a:blip r:embed="rId4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50" name="Google Shape;250;p35"/>
          <p:cNvSpPr txBox="1"/>
          <p:nvPr>
            <p:ph idx="1" type="body"/>
          </p:nvPr>
        </p:nvSpPr>
        <p:spPr>
          <a:xfrm>
            <a:off x="311700" y="923875"/>
            <a:ext cx="8520600" cy="65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Setup3: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ask LLM to output linguistic features from </a:t>
            </a: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scratch</a:t>
            </a: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sp>
        <p:nvSpPr>
          <p:cNvPr id="251" name="Google Shape;251;p35"/>
          <p:cNvSpPr txBox="1"/>
          <p:nvPr/>
        </p:nvSpPr>
        <p:spPr>
          <a:xfrm>
            <a:off x="1956150" y="2694900"/>
            <a:ext cx="5231700" cy="492600"/>
          </a:xfrm>
          <a:prstGeom prst="rect">
            <a:avLst/>
          </a:prstGeom>
          <a:solidFill>
            <a:srgbClr val="F4CCCC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Candara"/>
                <a:ea typeface="Candara"/>
                <a:cs typeface="Candara"/>
                <a:sym typeface="Candara"/>
              </a:rPr>
              <a:t>🌟 </a:t>
            </a: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But Iterative Revision and Finetuning Might Help!</a:t>
            </a:r>
            <a:endParaRPr sz="16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2" name="Google Shape;252;p35"/>
          <p:cNvSpPr txBox="1"/>
          <p:nvPr/>
        </p:nvSpPr>
        <p:spPr>
          <a:xfrm>
            <a:off x="1956150" y="2571750"/>
            <a:ext cx="5231700" cy="7389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🌟 </a:t>
            </a:r>
            <a:r>
              <a:rPr b="1" lang="en" sz="1600" u="sng">
                <a:latin typeface="Candara"/>
                <a:ea typeface="Candara"/>
                <a:cs typeface="Candara"/>
                <a:sym typeface="Candara"/>
              </a:rPr>
              <a:t>Identifying</a:t>
            </a: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 a linguistic feature from scratch is much more difficult than </a:t>
            </a:r>
            <a:r>
              <a:rPr b="1" lang="en" sz="1600" u="sng">
                <a:latin typeface="Candara"/>
                <a:ea typeface="Candara"/>
                <a:cs typeface="Candara"/>
                <a:sym typeface="Candara"/>
              </a:rPr>
              <a:t>verifying</a:t>
            </a: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 a given one!</a:t>
            </a:r>
            <a:endParaRPr b="1" sz="16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Linguistic Feature Auto-Discovery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58" name="Google Shape;258;p36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259" name="Google Shape;259;p36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260" name="Google Shape;260;p36"/>
          <p:cNvSpPr txBox="1"/>
          <p:nvPr/>
        </p:nvSpPr>
        <p:spPr>
          <a:xfrm>
            <a:off x="2822250" y="3628000"/>
            <a:ext cx="3499500" cy="4926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🌟 </a:t>
            </a:r>
            <a:r>
              <a:rPr b="1" lang="en" sz="1600">
                <a:latin typeface="Candara"/>
                <a:ea typeface="Candara"/>
                <a:cs typeface="Candara"/>
                <a:sym typeface="Candara"/>
              </a:rPr>
              <a:t>More Linguistic Features Possible!</a:t>
            </a:r>
            <a:endParaRPr b="1" sz="16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Conclusion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266" name="Google Shape;266;p37"/>
          <p:cNvSpPr txBox="1"/>
          <p:nvPr>
            <p:ph idx="1" type="body"/>
          </p:nvPr>
        </p:nvSpPr>
        <p:spPr>
          <a:xfrm>
            <a:off x="311700" y="9238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❏"/>
            </a:pPr>
            <a:r>
              <a:rPr b="1"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</a:t>
            </a:r>
            <a:r>
              <a:rPr b="1"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ynamically aggregation 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of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non-standard </a:t>
            </a:r>
            <a:r>
              <a:rPr b="1"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linguistic features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can better improve LM’s multi-dialectal robustness.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45720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1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❏"/>
            </a:pPr>
            <a:r>
              <a:rPr b="1"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Linguistic</a:t>
            </a:r>
            <a:r>
              <a:rPr b="1"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feature discovery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is hard, but </a:t>
            </a:r>
            <a:r>
              <a:rPr b="1"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LLMs can help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.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67" name="Google Shape;267;p37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3712500" y="2285400"/>
            <a:ext cx="17190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Thank You!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273" name="Google Shape;273;p38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5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20">
                <a:latin typeface="Candara"/>
                <a:ea typeface="Candara"/>
                <a:cs typeface="Candara"/>
                <a:sym typeface="Candara"/>
              </a:rPr>
              <a:t>Non-Standard</a:t>
            </a:r>
            <a:r>
              <a:rPr lang="en" sz="3020">
                <a:latin typeface="Candara"/>
                <a:ea typeface="Candara"/>
                <a:cs typeface="Candara"/>
                <a:sym typeface="Candara"/>
              </a:rPr>
              <a:t> </a:t>
            </a:r>
            <a:r>
              <a:rPr lang="en" sz="3020">
                <a:latin typeface="Candara"/>
                <a:ea typeface="Candara"/>
                <a:cs typeface="Candara"/>
                <a:sym typeface="Candara"/>
              </a:rPr>
              <a:t>Linguistic Features</a:t>
            </a:r>
            <a:endParaRPr/>
          </a:p>
        </p:txBody>
      </p:sp>
      <p:pic>
        <p:nvPicPr>
          <p:cNvPr id="73" name="Google Shape;73;p15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5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language u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sage that deviates from the conventions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o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ften a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ssociated with specific 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social or cultural 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groups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5" name="Google Shape;75;p15"/>
          <p:cNvSpPr txBox="1"/>
          <p:nvPr/>
        </p:nvSpPr>
        <p:spPr>
          <a:xfrm>
            <a:off x="311700" y="2334450"/>
            <a:ext cx="8520600" cy="255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Example: </a:t>
            </a:r>
            <a:r>
              <a:rPr b="1" lang="en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Negative Concord</a:t>
            </a:r>
            <a:endParaRPr b="1"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600"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20">
                <a:solidFill>
                  <a:srgbClr val="A61C00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2020">
              <a:solidFill>
                <a:srgbClr val="A61C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2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Candara"/>
                <a:ea typeface="Candara"/>
                <a:cs typeface="Candara"/>
                <a:sym typeface="Candara"/>
              </a:rPr>
              <a:t>He wonʼt do </a:t>
            </a:r>
            <a:r>
              <a:rPr i="1" lang="en" sz="2000">
                <a:solidFill>
                  <a:srgbClr val="1C4587"/>
                </a:solidFill>
                <a:highlight>
                  <a:srgbClr val="FFFFFF"/>
                </a:highlight>
                <a:latin typeface="Candara"/>
                <a:ea typeface="Candara"/>
                <a:cs typeface="Candara"/>
                <a:sym typeface="Candara"/>
              </a:rPr>
              <a:t>Ø</a:t>
            </a: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Candara"/>
                <a:ea typeface="Candara"/>
                <a:cs typeface="Candara"/>
                <a:sym typeface="Candara"/>
              </a:rPr>
              <a:t> harm.</a:t>
            </a:r>
            <a:endParaRPr i="1" sz="2000">
              <a:solidFill>
                <a:schemeClr val="dk1"/>
              </a:solidFill>
              <a:highlight>
                <a:srgbClr val="FFFFFF"/>
              </a:highlight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▼</a:t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Candara"/>
                <a:ea typeface="Candara"/>
                <a:cs typeface="Candara"/>
                <a:sym typeface="Candara"/>
              </a:rPr>
              <a:t>He wonʼt do </a:t>
            </a:r>
            <a:r>
              <a:rPr i="1" lang="en" sz="2000">
                <a:solidFill>
                  <a:srgbClr val="A61C00"/>
                </a:solidFill>
                <a:highlight>
                  <a:srgbClr val="FFFFFF"/>
                </a:highlight>
                <a:latin typeface="Candara"/>
                <a:ea typeface="Candara"/>
                <a:cs typeface="Candara"/>
                <a:sym typeface="Candara"/>
              </a:rPr>
              <a:t>no</a:t>
            </a:r>
            <a:r>
              <a:rPr i="1" lang="en" sz="2000">
                <a:solidFill>
                  <a:schemeClr val="dk1"/>
                </a:solidFill>
                <a:highlight>
                  <a:srgbClr val="FFFFFF"/>
                </a:highlight>
                <a:latin typeface="Candara"/>
                <a:ea typeface="Candara"/>
                <a:cs typeface="Candara"/>
                <a:sym typeface="Candara"/>
              </a:rPr>
              <a:t> harm.</a:t>
            </a:r>
            <a:endParaRPr sz="20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76" name="Google Shape;76;p15"/>
          <p:cNvSpPr txBox="1"/>
          <p:nvPr/>
        </p:nvSpPr>
        <p:spPr>
          <a:xfrm>
            <a:off x="1889250" y="2955575"/>
            <a:ext cx="5365500" cy="6360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33">
                <a:latin typeface="Calibri"/>
                <a:ea typeface="Calibri"/>
                <a:cs typeface="Calibri"/>
                <a:sym typeface="Calibri"/>
              </a:rPr>
              <a:t>🤔️</a:t>
            </a:r>
            <a:r>
              <a:rPr b="1" lang="en" sz="25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020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Do these sentences mean the same thing?</a:t>
            </a:r>
            <a:endParaRPr b="1" sz="2533">
              <a:solidFill>
                <a:srgbClr val="1C4587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15"/>
          <p:cNvSpPr/>
          <p:nvPr/>
        </p:nvSpPr>
        <p:spPr>
          <a:xfrm>
            <a:off x="348525" y="2439725"/>
            <a:ext cx="8380800" cy="21969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200">
                <a:solidFill>
                  <a:srgbClr val="9B0000"/>
                </a:solidFill>
                <a:latin typeface="Candara"/>
                <a:ea typeface="Candara"/>
                <a:cs typeface="Candara"/>
                <a:sym typeface="Candara"/>
              </a:rPr>
              <a:t>Dialect:</a:t>
            </a:r>
            <a:r>
              <a:rPr b="1" lang="en" sz="22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 Group of Non-Standard Linguistic Variations in a Language</a:t>
            </a:r>
            <a:endParaRPr b="1" sz="2200"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6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Candara"/>
                <a:ea typeface="Candara"/>
                <a:cs typeface="Candara"/>
                <a:sym typeface="Candara"/>
              </a:rPr>
              <a:t>Fails</a:t>
            </a:r>
            <a:r>
              <a:rPr lang="en" sz="3020">
                <a:latin typeface="Candara"/>
                <a:ea typeface="Candara"/>
                <a:cs typeface="Candara"/>
                <a:sym typeface="Candara"/>
              </a:rPr>
              <a:t> on Dialects</a:t>
            </a:r>
            <a:endParaRPr sz="302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83" name="Google Shape;83;p16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Existing models mainly focus on Standard American English (</a:t>
            </a:r>
            <a:r>
              <a:rPr b="1" lang="en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SAE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)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Significant </a:t>
            </a:r>
            <a:r>
              <a:rPr b="1" lang="en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performance drop</a:t>
            </a:r>
            <a:r>
              <a:rPr b="1" lang="en">
                <a:solidFill>
                  <a:srgbClr val="980000"/>
                </a:solidFill>
                <a:highlight>
                  <a:srgbClr val="FFFFFF"/>
                </a:highlight>
                <a:latin typeface="Candara"/>
                <a:ea typeface="Candara"/>
                <a:cs typeface="Candara"/>
                <a:sym typeface="Candara"/>
              </a:rPr>
              <a:t>↓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when 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applied</a:t>
            </a: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to English Dialects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84" name="Google Shape;84;p16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5" name="Google Shape;85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75700" y="2050250"/>
            <a:ext cx="5192602" cy="3093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7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3020">
                <a:latin typeface="Candara"/>
                <a:ea typeface="Candara"/>
                <a:cs typeface="Candara"/>
                <a:sym typeface="Candara"/>
              </a:rPr>
              <a:t>Previous Work </a:t>
            </a:r>
            <a:r>
              <a:rPr lang="en" sz="3020">
                <a:latin typeface="Candara"/>
                <a:ea typeface="Candara"/>
                <a:cs typeface="Candara"/>
                <a:sym typeface="Candara"/>
              </a:rPr>
              <a:t>on Dialect Adaptation</a:t>
            </a:r>
            <a:endParaRPr sz="302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91" name="Google Shape;91;p17"/>
          <p:cNvSpPr txBox="1"/>
          <p:nvPr>
            <p:ph idx="1" type="body"/>
          </p:nvPr>
        </p:nvSpPr>
        <p:spPr>
          <a:xfrm>
            <a:off x="311700" y="10000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Mainly focused on </a:t>
            </a:r>
            <a:r>
              <a:rPr lang="en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targeted adaptation to </a:t>
            </a:r>
            <a:r>
              <a:rPr b="1" lang="en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 specific dialect</a:t>
            </a:r>
            <a:endParaRPr b="1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SzPts val="1200"/>
              <a:buFont typeface="Candara"/>
              <a:buChar char="❏"/>
            </a:pPr>
            <a:r>
              <a:rPr lang="en" sz="1200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Human Annotation</a:t>
            </a:r>
            <a:r>
              <a:rPr lang="en" sz="1200">
                <a:latin typeface="Candara"/>
                <a:ea typeface="Candara"/>
                <a:cs typeface="Candara"/>
                <a:sym typeface="Candara"/>
              </a:rPr>
              <a:t> (</a:t>
            </a:r>
            <a:r>
              <a:rPr lang="en" sz="1200" u="sng">
                <a:solidFill>
                  <a:srgbClr val="3C78D8"/>
                </a:solidFill>
                <a:latin typeface="Candara"/>
                <a:ea typeface="Candara"/>
                <a:cs typeface="Candara"/>
                <a:sym typeface="Candara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Blevins et al., 2016</a:t>
            </a:r>
            <a:r>
              <a:rPr lang="en" sz="1200">
                <a:solidFill>
                  <a:srgbClr val="3C78D8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en" sz="1200" u="sng">
                <a:solidFill>
                  <a:srgbClr val="3C78D8"/>
                </a:solidFill>
                <a:latin typeface="Candara"/>
                <a:ea typeface="Candara"/>
                <a:cs typeface="Candara"/>
                <a:sym typeface="Candara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Blodgett et al., 2018</a:t>
            </a:r>
            <a:r>
              <a:rPr lang="en" sz="1200">
                <a:latin typeface="Candara"/>
                <a:ea typeface="Candara"/>
                <a:cs typeface="Candara"/>
                <a:sym typeface="Candara"/>
              </a:rPr>
              <a:t>)</a:t>
            </a:r>
            <a:endParaRPr sz="1200"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ndara"/>
              <a:buChar char="❏"/>
            </a:pPr>
            <a:r>
              <a:rPr lang="en" sz="1200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Weak Supervision</a:t>
            </a:r>
            <a:r>
              <a:rPr lang="en" sz="1200">
                <a:latin typeface="Candara"/>
                <a:ea typeface="Candara"/>
                <a:cs typeface="Candara"/>
                <a:sym typeface="Candara"/>
              </a:rPr>
              <a:t> (</a:t>
            </a:r>
            <a:r>
              <a:rPr lang="en" sz="1200" u="sng">
                <a:solidFill>
                  <a:srgbClr val="3C78D8"/>
                </a:solidFill>
                <a:latin typeface="Candara"/>
                <a:ea typeface="Candara"/>
                <a:cs typeface="Candara"/>
                <a:sym typeface="Candara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Jorgensen et al. 2016</a:t>
            </a:r>
            <a:r>
              <a:rPr lang="en" sz="1200">
                <a:solidFill>
                  <a:srgbClr val="3C78D8"/>
                </a:solidFill>
                <a:latin typeface="Candara"/>
                <a:ea typeface="Candara"/>
                <a:cs typeface="Candara"/>
                <a:sym typeface="Candara"/>
              </a:rPr>
              <a:t>, </a:t>
            </a:r>
            <a:r>
              <a:rPr lang="en" sz="1200" u="sng">
                <a:solidFill>
                  <a:srgbClr val="3C78D8"/>
                </a:solidFill>
                <a:latin typeface="Candara"/>
                <a:ea typeface="Candara"/>
                <a:cs typeface="Candara"/>
                <a:sym typeface="Candara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Jurgens et al. 2017</a:t>
            </a:r>
            <a:r>
              <a:rPr lang="en" sz="1200">
                <a:latin typeface="Candara"/>
                <a:ea typeface="Candara"/>
                <a:cs typeface="Candara"/>
                <a:sym typeface="Candara"/>
              </a:rPr>
              <a:t>)</a:t>
            </a:r>
            <a:endParaRPr sz="1200">
              <a:latin typeface="Candara"/>
              <a:ea typeface="Candara"/>
              <a:cs typeface="Candara"/>
              <a:sym typeface="Candara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200"/>
              <a:buFont typeface="Candara"/>
              <a:buChar char="❏"/>
            </a:pPr>
            <a:r>
              <a:rPr lang="en" sz="1200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Alignment</a:t>
            </a:r>
            <a:r>
              <a:rPr lang="en" sz="1200">
                <a:latin typeface="Candara"/>
                <a:ea typeface="Candara"/>
                <a:cs typeface="Candara"/>
                <a:sym typeface="Candara"/>
              </a:rPr>
              <a:t> (</a:t>
            </a:r>
            <a:r>
              <a:rPr lang="en" sz="1200" u="sng">
                <a:solidFill>
                  <a:srgbClr val="3C78D8"/>
                </a:solidFill>
                <a:latin typeface="Candara"/>
                <a:ea typeface="Candara"/>
                <a:cs typeface="Candara"/>
                <a:sym typeface="Candara"/>
                <a:hlinkClick r:id="rId7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TADA 2023</a:t>
            </a:r>
            <a:r>
              <a:rPr lang="en" sz="1200">
                <a:latin typeface="Candara"/>
                <a:ea typeface="Candara"/>
                <a:cs typeface="Candara"/>
                <a:sym typeface="Candara"/>
              </a:rPr>
              <a:t>)</a:t>
            </a:r>
            <a:endParaRPr sz="12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92" name="Google Shape;92;p17"/>
          <p:cNvPicPr preferRelativeResize="0"/>
          <p:nvPr/>
        </p:nvPicPr>
        <p:blipFill rotWithShape="1">
          <a:blip r:embed="rId8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" name="Google Shape;93;p17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072250" y="3496288"/>
            <a:ext cx="2560672" cy="1904494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17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5697550" y="3392275"/>
            <a:ext cx="2678626" cy="1807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17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3446450" y="3300075"/>
            <a:ext cx="2251100" cy="2144526"/>
          </a:xfrm>
          <a:prstGeom prst="rect">
            <a:avLst/>
          </a:prstGeom>
          <a:noFill/>
          <a:ln>
            <a:noFill/>
          </a:ln>
        </p:spPr>
      </p:pic>
      <p:sp>
        <p:nvSpPr>
          <p:cNvPr id="96" name="Google Shape;96;p17"/>
          <p:cNvSpPr txBox="1"/>
          <p:nvPr/>
        </p:nvSpPr>
        <p:spPr>
          <a:xfrm>
            <a:off x="980100" y="2542675"/>
            <a:ext cx="7183800" cy="636000"/>
          </a:xfrm>
          <a:prstGeom prst="rect">
            <a:avLst/>
          </a:prstGeom>
          <a:solidFill>
            <a:srgbClr val="D0E0E3"/>
          </a:solidFill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33">
                <a:latin typeface="Calibri"/>
                <a:ea typeface="Calibri"/>
                <a:cs typeface="Calibri"/>
                <a:sym typeface="Calibri"/>
              </a:rPr>
              <a:t>⚠️</a:t>
            </a:r>
            <a:r>
              <a:rPr b="1" lang="en" sz="25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020">
                <a:solidFill>
                  <a:srgbClr val="9B0000"/>
                </a:solidFill>
                <a:latin typeface="Candara"/>
                <a:ea typeface="Candara"/>
                <a:cs typeface="Candara"/>
                <a:sym typeface="Candara"/>
              </a:rPr>
              <a:t>Highly accurate dialect identification systems are required!</a:t>
            </a:r>
            <a:endParaRPr b="1" sz="2533">
              <a:solidFill>
                <a:srgbClr val="9B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18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b="1" lang="en" sz="3020">
                <a:solidFill>
                  <a:srgbClr val="980000"/>
                </a:solidFill>
                <a:highlight>
                  <a:schemeClr val="lt1"/>
                </a:highlight>
                <a:latin typeface="Candara"/>
                <a:ea typeface="Candara"/>
                <a:cs typeface="Candara"/>
                <a:sym typeface="Candara"/>
              </a:rPr>
              <a:t>However!!!</a:t>
            </a:r>
            <a:r>
              <a:rPr lang="en" sz="3020">
                <a:latin typeface="Candara"/>
                <a:ea typeface="Candara"/>
                <a:cs typeface="Candara"/>
                <a:sym typeface="Candara"/>
              </a:rPr>
              <a:t> Inherent </a:t>
            </a:r>
            <a:r>
              <a:rPr b="1" lang="en" sz="3020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Flexibility</a:t>
            </a:r>
            <a:r>
              <a:rPr lang="en" sz="3020">
                <a:latin typeface="Candara"/>
                <a:ea typeface="Candara"/>
                <a:cs typeface="Candara"/>
                <a:sym typeface="Candara"/>
              </a:rPr>
              <a:t> of Dialects</a:t>
            </a:r>
            <a:endParaRPr sz="3020"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2" name="Google Shape;102;p18"/>
          <p:cNvSpPr txBox="1"/>
          <p:nvPr>
            <p:ph idx="1" type="body"/>
          </p:nvPr>
        </p:nvSpPr>
        <p:spPr>
          <a:xfrm>
            <a:off x="311700" y="1000075"/>
            <a:ext cx="8520600" cy="72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❏"/>
            </a:pPr>
            <a:r>
              <a:rPr lang="en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Flexible Boundaries</a:t>
            </a:r>
            <a:endParaRPr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457200" lvl="0" marL="45720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=&gt; no highly accurate dialect identification systems available</a:t>
            </a:r>
            <a:endParaRPr sz="1600">
              <a:solidFill>
                <a:srgbClr val="434343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03" name="Google Shape;103;p18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" name="Google Shape;104;p18"/>
          <p:cNvSpPr txBox="1"/>
          <p:nvPr/>
        </p:nvSpPr>
        <p:spPr>
          <a:xfrm>
            <a:off x="311700" y="1759475"/>
            <a:ext cx="8520600" cy="7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ndara"/>
              <a:buChar char="❏"/>
            </a:pPr>
            <a:r>
              <a:rPr lang="en" sz="18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Vary Depending on Personal and Social Contexts</a:t>
            </a:r>
            <a:endParaRPr sz="18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0" lvl="0" marL="914400" rtl="0" algn="l">
              <a:lnSpc>
                <a:spcPct val="8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434343"/>
                </a:solidFill>
                <a:latin typeface="Candara"/>
                <a:ea typeface="Candara"/>
                <a:cs typeface="Candara"/>
                <a:sym typeface="Candara"/>
              </a:rPr>
              <a:t>=&gt; dialects do not neatly fit into predefined categories</a:t>
            </a:r>
            <a:endParaRPr sz="1600">
              <a:solidFill>
                <a:srgbClr val="434343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05" name="Google Shape;105;p18"/>
          <p:cNvSpPr txBox="1"/>
          <p:nvPr/>
        </p:nvSpPr>
        <p:spPr>
          <a:xfrm>
            <a:off x="410700" y="3106025"/>
            <a:ext cx="8353200" cy="944100"/>
          </a:xfrm>
          <a:prstGeom prst="rect">
            <a:avLst/>
          </a:prstGeom>
          <a:solidFill>
            <a:srgbClr val="D0E0E3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33">
                <a:latin typeface="Calibri"/>
                <a:ea typeface="Calibri"/>
                <a:cs typeface="Calibri"/>
                <a:sym typeface="Calibri"/>
              </a:rPr>
              <a:t>🌟</a:t>
            </a:r>
            <a:r>
              <a:rPr b="1" lang="en" sz="2533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Accommodate the diversity of dialects from a </a:t>
            </a:r>
            <a:r>
              <a:rPr b="1" lang="en" sz="2000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Fine-Grained</a:t>
            </a:r>
            <a:r>
              <a:rPr b="1" lang="en" sz="20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perspective </a:t>
            </a:r>
            <a:r>
              <a:rPr b="1" lang="en" sz="2000">
                <a:solidFill>
                  <a:srgbClr val="0B5394"/>
                </a:solidFill>
                <a:latin typeface="Candara"/>
                <a:ea typeface="Candara"/>
                <a:cs typeface="Candara"/>
                <a:sym typeface="Candara"/>
              </a:rPr>
              <a:t>Linguistic Features</a:t>
            </a:r>
            <a:endParaRPr b="1" sz="2533">
              <a:solidFill>
                <a:srgbClr val="9B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9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Method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0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920" u="sng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</a:t>
            </a:r>
            <a:r>
              <a:rPr lang="en" sz="292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ialect </a:t>
            </a:r>
            <a:r>
              <a:rPr lang="en" sz="2920" u="sng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lang="en" sz="292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daptation </a:t>
            </a:r>
            <a:r>
              <a:rPr lang="en" sz="292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via </a:t>
            </a:r>
            <a:r>
              <a:rPr lang="en" sz="2920" u="sng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D</a:t>
            </a:r>
            <a:r>
              <a:rPr lang="en" sz="292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ynamic </a:t>
            </a:r>
            <a:r>
              <a:rPr lang="en" sz="2920" u="sng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A</a:t>
            </a:r>
            <a:r>
              <a:rPr lang="en" sz="2920">
                <a:solidFill>
                  <a:srgbClr val="000000"/>
                </a:solidFill>
                <a:latin typeface="Candara"/>
                <a:ea typeface="Candara"/>
                <a:cs typeface="Candara"/>
                <a:sym typeface="Candara"/>
              </a:rPr>
              <a:t>ggregation</a:t>
            </a:r>
            <a:endParaRPr sz="2920">
              <a:solidFill>
                <a:srgbClr val="000000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16" name="Google Shape;116;p20"/>
          <p:cNvSpPr txBox="1"/>
          <p:nvPr>
            <p:ph idx="1" type="body"/>
          </p:nvPr>
        </p:nvSpPr>
        <p:spPr>
          <a:xfrm>
            <a:off x="311700" y="1152475"/>
            <a:ext cx="3756300" cy="16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 </a:t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30200" lvl="0" marL="457200" rtl="0" algn="l">
              <a:lnSpc>
                <a:spcPct val="13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Candara"/>
              <a:buChar char="❏"/>
            </a:pPr>
            <a:r>
              <a:rPr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Multi-Dialectal Robustness</a:t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ndara"/>
              <a:buChar char="❏"/>
            </a:pPr>
            <a:r>
              <a:rPr lang="en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Input Dialect-Agnostic</a:t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1" marL="9144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ndara"/>
              <a:buChar char="❏"/>
            </a:pPr>
            <a:r>
              <a:rPr lang="en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Personal- and Social-Contextual</a:t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17" name="Google Shape;117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550" y="1228675"/>
            <a:ext cx="4570750" cy="3213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0"/>
          <p:cNvPicPr preferRelativeResize="0"/>
          <p:nvPr/>
        </p:nvPicPr>
        <p:blipFill rotWithShape="1">
          <a:blip r:embed="rId4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0"/>
          <p:cNvSpPr txBox="1"/>
          <p:nvPr/>
        </p:nvSpPr>
        <p:spPr>
          <a:xfrm>
            <a:off x="311700" y="1152475"/>
            <a:ext cx="3064200" cy="492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🏅️</a:t>
            </a: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600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Modular</a:t>
            </a: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 and </a:t>
            </a:r>
            <a:r>
              <a:rPr b="1" lang="en" sz="1600">
                <a:solidFill>
                  <a:srgbClr val="980000"/>
                </a:solidFill>
                <a:latin typeface="Candara"/>
                <a:ea typeface="Candara"/>
                <a:cs typeface="Candara"/>
                <a:sym typeface="Candara"/>
              </a:rPr>
              <a:t>Dynamic</a:t>
            </a:r>
            <a:endParaRPr sz="16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0" name="Google Shape;120;p20"/>
          <p:cNvSpPr txBox="1"/>
          <p:nvPr/>
        </p:nvSpPr>
        <p:spPr>
          <a:xfrm>
            <a:off x="311700" y="3083575"/>
            <a:ext cx="3064200" cy="492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🌟</a:t>
            </a:r>
            <a:r>
              <a:rPr b="1" lang="en" sz="16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b="1" lang="en" sz="1600">
                <a:solidFill>
                  <a:srgbClr val="1C4587"/>
                </a:solidFill>
                <a:latin typeface="Candara"/>
                <a:ea typeface="Candara"/>
                <a:cs typeface="Candara"/>
                <a:sym typeface="Candara"/>
              </a:rPr>
              <a:t>Within Only 3 Steps</a:t>
            </a:r>
            <a:endParaRPr sz="16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  <p:sp>
        <p:nvSpPr>
          <p:cNvPr id="121" name="Google Shape;121;p20"/>
          <p:cNvSpPr txBox="1"/>
          <p:nvPr>
            <p:ph idx="1" type="body"/>
          </p:nvPr>
        </p:nvSpPr>
        <p:spPr>
          <a:xfrm>
            <a:off x="311700" y="3567175"/>
            <a:ext cx="3756300" cy="1626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ndara"/>
              <a:buAutoNum type="arabicPeriod"/>
            </a:pPr>
            <a:r>
              <a:rPr lang="en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Synthetic Datasets Construction</a:t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ndara"/>
              <a:buAutoNum type="arabicPeriod"/>
            </a:pPr>
            <a:r>
              <a:rPr lang="en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Feature Adapter Training</a:t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  <a:p>
            <a:pPr indent="-323850" lvl="0" marL="457200" rtl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Candara"/>
              <a:buAutoNum type="arabicPeriod"/>
            </a:pPr>
            <a:r>
              <a:rPr lang="en" sz="15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Dynamic Aggregation</a:t>
            </a:r>
            <a:endParaRPr sz="1500">
              <a:solidFill>
                <a:schemeClr val="dk1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21"/>
          <p:cNvSpPr txBox="1"/>
          <p:nvPr>
            <p:ph type="title"/>
          </p:nvPr>
        </p:nvSpPr>
        <p:spPr>
          <a:xfrm>
            <a:off x="311700" y="2164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Candara"/>
                <a:ea typeface="Candara"/>
                <a:cs typeface="Candara"/>
                <a:sym typeface="Candara"/>
              </a:rPr>
              <a:t>Step 1: Synthetic Datasets Construction</a:t>
            </a:r>
            <a:endParaRPr>
              <a:latin typeface="Candara"/>
              <a:ea typeface="Candara"/>
              <a:cs typeface="Candara"/>
              <a:sym typeface="Candara"/>
            </a:endParaRPr>
          </a:p>
        </p:txBody>
      </p:sp>
      <p:pic>
        <p:nvPicPr>
          <p:cNvPr id="127" name="Google Shape;127;p21"/>
          <p:cNvPicPr preferRelativeResize="0"/>
          <p:nvPr/>
        </p:nvPicPr>
        <p:blipFill rotWithShape="1">
          <a:blip r:embed="rId3">
            <a:alphaModFix/>
          </a:blip>
          <a:srcRect b="22390" l="0" r="0" t="15397"/>
          <a:stretch/>
        </p:blipFill>
        <p:spPr>
          <a:xfrm>
            <a:off x="7655511" y="96551"/>
            <a:ext cx="1274039" cy="7926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1"/>
          <p:cNvSpPr txBox="1"/>
          <p:nvPr/>
        </p:nvSpPr>
        <p:spPr>
          <a:xfrm>
            <a:off x="311700" y="4919472"/>
            <a:ext cx="40110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/>
              <a:t>[2] Ziems et al. 2022. </a:t>
            </a:r>
            <a:r>
              <a:rPr lang="en" sz="800" u="sng">
                <a:solidFill>
                  <a:srgbClr val="1155CC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Multi-VALUE: Evaluating Cross-dialectal NLP</a:t>
            </a:r>
            <a:r>
              <a:rPr lang="en" sz="800">
                <a:solidFill>
                  <a:srgbClr val="1155CC"/>
                </a:solidFill>
              </a:rPr>
              <a:t>.</a:t>
            </a:r>
            <a:r>
              <a:rPr lang="en" sz="800"/>
              <a:t> ACL 2023.</a:t>
            </a:r>
            <a:endParaRPr sz="800">
              <a:solidFill>
                <a:srgbClr val="1155CC"/>
              </a:solidFill>
            </a:endParaRPr>
          </a:p>
        </p:txBody>
      </p:sp>
      <p:pic>
        <p:nvPicPr>
          <p:cNvPr id="129" name="Google Shape;129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796875"/>
            <a:ext cx="8839204" cy="20069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" name="Google Shape;130;p2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072463" y="1791050"/>
            <a:ext cx="6309514" cy="2902149"/>
          </a:xfrm>
          <a:prstGeom prst="rect">
            <a:avLst/>
          </a:prstGeom>
          <a:noFill/>
          <a:ln>
            <a:noFill/>
          </a:ln>
        </p:spPr>
      </p:pic>
      <p:sp>
        <p:nvSpPr>
          <p:cNvPr id="131" name="Google Shape;131;p21"/>
          <p:cNvSpPr txBox="1"/>
          <p:nvPr/>
        </p:nvSpPr>
        <p:spPr>
          <a:xfrm>
            <a:off x="311700" y="898975"/>
            <a:ext cx="8572500" cy="492600"/>
          </a:xfrm>
          <a:prstGeom prst="rect">
            <a:avLst/>
          </a:prstGeom>
          <a:solidFill>
            <a:srgbClr val="F2F2F2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latin typeface="Calibri"/>
                <a:ea typeface="Calibri"/>
                <a:cs typeface="Calibri"/>
                <a:sym typeface="Calibri"/>
              </a:rPr>
              <a:t>🔖 </a:t>
            </a:r>
            <a:r>
              <a:rPr b="1" lang="en" sz="1600">
                <a:solidFill>
                  <a:schemeClr val="dk1"/>
                </a:solidFill>
                <a:latin typeface="Candara"/>
                <a:ea typeface="Candara"/>
                <a:cs typeface="Candara"/>
                <a:sym typeface="Candara"/>
              </a:rPr>
              <a:t>Construct a transformed dataset for each non-standard (morphosyntactic) linguistic feature.</a:t>
            </a:r>
            <a:endParaRPr b="1" sz="1600">
              <a:solidFill>
                <a:srgbClr val="1C4587"/>
              </a:solidFill>
              <a:latin typeface="Candara"/>
              <a:ea typeface="Candara"/>
              <a:cs typeface="Candara"/>
              <a:sym typeface="Candara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